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98E0"/>
    <a:srgbClr val="C9A6E4"/>
    <a:srgbClr val="934BC9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6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Balloon pop!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798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Air is pumped out of the jar and the balloon gets bigger.</a:t>
            </a:r>
          </a:p>
          <a:p>
            <a:r>
              <a:rPr lang="en-GB" dirty="0"/>
              <a:t>The drawing pins will pop the balloon.</a:t>
            </a:r>
            <a:endParaRPr lang="en-GB" dirty="0"/>
          </a:p>
        </p:txBody>
      </p:sp>
      <p:grpSp>
        <p:nvGrpSpPr>
          <p:cNvPr id="65" name="Group 64"/>
          <p:cNvGrpSpPr/>
          <p:nvPr/>
        </p:nvGrpSpPr>
        <p:grpSpPr>
          <a:xfrm>
            <a:off x="307548" y="1950494"/>
            <a:ext cx="7574629" cy="4019579"/>
            <a:chOff x="307548" y="1950494"/>
            <a:chExt cx="7574629" cy="4019579"/>
          </a:xfrm>
        </p:grpSpPr>
        <p:grpSp>
          <p:nvGrpSpPr>
            <p:cNvPr id="4" name="Group 3"/>
            <p:cNvGrpSpPr/>
            <p:nvPr/>
          </p:nvGrpSpPr>
          <p:grpSpPr>
            <a:xfrm>
              <a:off x="307548" y="1950494"/>
              <a:ext cx="7574629" cy="4019579"/>
              <a:chOff x="307548" y="1950494"/>
              <a:chExt cx="7574629" cy="4019579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307548" y="1950494"/>
                <a:ext cx="7574629" cy="4019579"/>
                <a:chOff x="307548" y="1950494"/>
                <a:chExt cx="7574629" cy="4019579"/>
              </a:xfrm>
            </p:grpSpPr>
            <p:grpSp>
              <p:nvGrpSpPr>
                <p:cNvPr id="2" name="Group 1"/>
                <p:cNvGrpSpPr/>
                <p:nvPr/>
              </p:nvGrpSpPr>
              <p:grpSpPr>
                <a:xfrm>
                  <a:off x="1226061" y="1950494"/>
                  <a:ext cx="6656116" cy="3625276"/>
                  <a:chOff x="1226061" y="1950494"/>
                  <a:chExt cx="6656116" cy="3625276"/>
                </a:xfrm>
              </p:grpSpPr>
              <p:grpSp>
                <p:nvGrpSpPr>
                  <p:cNvPr id="5" name="Group 4"/>
                  <p:cNvGrpSpPr/>
                  <p:nvPr/>
                </p:nvGrpSpPr>
                <p:grpSpPr>
                  <a:xfrm>
                    <a:off x="1226061" y="1950494"/>
                    <a:ext cx="6656116" cy="3625276"/>
                    <a:chOff x="1327114" y="2226539"/>
                    <a:chExt cx="6656116" cy="3625276"/>
                  </a:xfrm>
                </p:grpSpPr>
                <p:grpSp>
                  <p:nvGrpSpPr>
                    <p:cNvPr id="6" name="Group 5"/>
                    <p:cNvGrpSpPr/>
                    <p:nvPr/>
                  </p:nvGrpSpPr>
                  <p:grpSpPr>
                    <a:xfrm>
                      <a:off x="1327114" y="2226539"/>
                      <a:ext cx="2308193" cy="3299831"/>
                      <a:chOff x="760967" y="2175280"/>
                      <a:chExt cx="2308193" cy="3299831"/>
                    </a:xfrm>
                  </p:grpSpPr>
                  <p:grpSp>
                    <p:nvGrpSpPr>
                      <p:cNvPr id="31" name="Group 30"/>
                      <p:cNvGrpSpPr/>
                      <p:nvPr/>
                    </p:nvGrpSpPr>
                    <p:grpSpPr>
                      <a:xfrm>
                        <a:off x="760967" y="2175280"/>
                        <a:ext cx="2308193" cy="3299831"/>
                        <a:chOff x="760967" y="2175280"/>
                        <a:chExt cx="2308193" cy="3299831"/>
                      </a:xfrm>
                    </p:grpSpPr>
                    <p:sp>
                      <p:nvSpPr>
                        <p:cNvPr id="36" name="Round Same Side Corner Rectangle 35"/>
                        <p:cNvSpPr/>
                        <p:nvPr/>
                      </p:nvSpPr>
                      <p:spPr>
                        <a:xfrm>
                          <a:off x="854014" y="2175280"/>
                          <a:ext cx="2122099" cy="3069582"/>
                        </a:xfrm>
                        <a:prstGeom prst="round2SameRect">
                          <a:avLst>
                            <a:gd name="adj1" fmla="val 50000"/>
                            <a:gd name="adj2" fmla="val 0"/>
                          </a:avLst>
                        </a:prstGeom>
                        <a:noFill/>
                        <a:ln w="190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grpSp>
                      <p:nvGrpSpPr>
                        <p:cNvPr id="37" name="Group 36"/>
                        <p:cNvGrpSpPr/>
                        <p:nvPr/>
                      </p:nvGrpSpPr>
                      <p:grpSpPr>
                        <a:xfrm>
                          <a:off x="760967" y="4992613"/>
                          <a:ext cx="2308193" cy="482498"/>
                          <a:chOff x="760967" y="4992613"/>
                          <a:chExt cx="2308193" cy="482498"/>
                        </a:xfrm>
                      </p:grpSpPr>
                      <p:sp>
                        <p:nvSpPr>
                          <p:cNvPr id="44" name="Rectangle 43"/>
                          <p:cNvSpPr/>
                          <p:nvPr/>
                        </p:nvSpPr>
                        <p:spPr>
                          <a:xfrm>
                            <a:off x="1664898" y="5124091"/>
                            <a:ext cx="474453" cy="351020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5" name="Rectangle 44"/>
                          <p:cNvSpPr/>
                          <p:nvPr/>
                        </p:nvSpPr>
                        <p:spPr>
                          <a:xfrm>
                            <a:off x="760967" y="5158597"/>
                            <a:ext cx="1087850" cy="172529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50000"/>
                            </a:schemeClr>
                          </a:solidFill>
                          <a:ln w="12700">
                            <a:solidFill>
                              <a:srgbClr val="13120B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6" name="Rectangle 45"/>
                          <p:cNvSpPr/>
                          <p:nvPr/>
                        </p:nvSpPr>
                        <p:spPr>
                          <a:xfrm>
                            <a:off x="1940943" y="5158597"/>
                            <a:ext cx="1128217" cy="172529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50000"/>
                            </a:schemeClr>
                          </a:solidFill>
                          <a:ln w="12700">
                            <a:solidFill>
                              <a:srgbClr val="13120B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47" name="Arc 46"/>
                          <p:cNvSpPr/>
                          <p:nvPr/>
                        </p:nvSpPr>
                        <p:spPr>
                          <a:xfrm>
                            <a:off x="1711192" y="4992613"/>
                            <a:ext cx="407742" cy="420358"/>
                          </a:xfrm>
                          <a:prstGeom prst="arc">
                            <a:avLst>
                              <a:gd name="adj1" fmla="val 12367847"/>
                              <a:gd name="adj2" fmla="val 20146432"/>
                            </a:avLst>
                          </a:prstGeom>
                          <a:ln w="19050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grpSp>
                      <p:nvGrpSpPr>
                        <p:cNvPr id="38" name="Group 37"/>
                        <p:cNvGrpSpPr>
                          <a:grpSpLocks noChangeAspect="1"/>
                        </p:cNvGrpSpPr>
                        <p:nvPr/>
                      </p:nvGrpSpPr>
                      <p:grpSpPr>
                        <a:xfrm rot="3332983">
                          <a:off x="2484204" y="2584710"/>
                          <a:ext cx="302851" cy="378869"/>
                          <a:chOff x="4930140" y="2941320"/>
                          <a:chExt cx="360000" cy="456230"/>
                        </a:xfrm>
                      </p:grpSpPr>
                      <p:cxnSp>
                        <p:nvCxnSpPr>
                          <p:cNvPr id="42" name="Straight Connector 41"/>
                          <p:cNvCxnSpPr/>
                          <p:nvPr/>
                        </p:nvCxnSpPr>
                        <p:spPr>
                          <a:xfrm>
                            <a:off x="4930140" y="2941320"/>
                            <a:ext cx="360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BBAE4B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43" name="Isosceles Triangle 42"/>
                          <p:cNvSpPr/>
                          <p:nvPr/>
                        </p:nvSpPr>
                        <p:spPr>
                          <a:xfrm rot="10800000">
                            <a:off x="5087280" y="2945589"/>
                            <a:ext cx="45719" cy="451961"/>
                          </a:xfrm>
                          <a:prstGeom prst="triangle">
                            <a:avLst/>
                          </a:prstGeom>
                          <a:solidFill>
                            <a:srgbClr val="BBAE4B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grpSp>
                      <p:nvGrpSpPr>
                        <p:cNvPr id="39" name="Group 38"/>
                        <p:cNvGrpSpPr>
                          <a:grpSpLocks noChangeAspect="1"/>
                        </p:cNvGrpSpPr>
                        <p:nvPr/>
                      </p:nvGrpSpPr>
                      <p:grpSpPr>
                        <a:xfrm rot="19434600">
                          <a:off x="1279520" y="2351248"/>
                          <a:ext cx="302851" cy="378869"/>
                          <a:chOff x="4930140" y="2941320"/>
                          <a:chExt cx="360000" cy="456230"/>
                        </a:xfrm>
                      </p:grpSpPr>
                      <p:cxnSp>
                        <p:nvCxnSpPr>
                          <p:cNvPr id="40" name="Straight Connector 39"/>
                          <p:cNvCxnSpPr/>
                          <p:nvPr/>
                        </p:nvCxnSpPr>
                        <p:spPr>
                          <a:xfrm>
                            <a:off x="4930140" y="2941320"/>
                            <a:ext cx="360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BBAE4B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41" name="Isosceles Triangle 40"/>
                          <p:cNvSpPr/>
                          <p:nvPr/>
                        </p:nvSpPr>
                        <p:spPr>
                          <a:xfrm rot="10800000">
                            <a:off x="5087280" y="2945589"/>
                            <a:ext cx="45719" cy="451961"/>
                          </a:xfrm>
                          <a:prstGeom prst="triangle">
                            <a:avLst/>
                          </a:prstGeom>
                          <a:solidFill>
                            <a:srgbClr val="BBAE4B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</p:grpSp>
                  <p:grpSp>
                    <p:nvGrpSpPr>
                      <p:cNvPr id="32" name="Group 31"/>
                      <p:cNvGrpSpPr/>
                      <p:nvPr/>
                    </p:nvGrpSpPr>
                    <p:grpSpPr>
                      <a:xfrm rot="21213013">
                        <a:off x="1167105" y="4110455"/>
                        <a:ext cx="1470040" cy="968641"/>
                        <a:chOff x="4892774" y="3959996"/>
                        <a:chExt cx="1470040" cy="968641"/>
                      </a:xfrm>
                    </p:grpSpPr>
                    <p:sp>
                      <p:nvSpPr>
                        <p:cNvPr id="33" name="Teardrop 32"/>
                        <p:cNvSpPr/>
                        <p:nvPr/>
                      </p:nvSpPr>
                      <p:spPr>
                        <a:xfrm rot="11808802">
                          <a:off x="5402694" y="3959996"/>
                          <a:ext cx="960120" cy="933591"/>
                        </a:xfrm>
                        <a:prstGeom prst="teardrop">
                          <a:avLst>
                            <a:gd name="adj" fmla="val 134921"/>
                          </a:avLst>
                        </a:prstGeom>
                        <a:gradFill flip="none" rotWithShape="1">
                          <a:gsLst>
                            <a:gs pos="0">
                              <a:srgbClr val="FF0000"/>
                            </a:gs>
                            <a:gs pos="48000">
                              <a:srgbClr val="FF4747"/>
                            </a:gs>
                            <a:gs pos="100000">
                              <a:srgbClr val="FFB9B9"/>
                            </a:gs>
                          </a:gsLst>
                          <a:lin ang="2700000" scaled="1"/>
                          <a:tileRect/>
                        </a:gradFill>
                        <a:ln w="6350">
                          <a:solidFill>
                            <a:srgbClr val="FF474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4" name="Isosceles Triangle 33"/>
                        <p:cNvSpPr/>
                        <p:nvPr/>
                      </p:nvSpPr>
                      <p:spPr>
                        <a:xfrm rot="5104961">
                          <a:off x="4899661" y="4708390"/>
                          <a:ext cx="213360" cy="227133"/>
                        </a:xfrm>
                        <a:prstGeom prst="triangle">
                          <a:avLst/>
                        </a:prstGeom>
                        <a:gradFill flip="none" rotWithShape="1">
                          <a:gsLst>
                            <a:gs pos="0">
                              <a:srgbClr val="FF0000"/>
                            </a:gs>
                            <a:gs pos="48000">
                              <a:srgbClr val="FF4747"/>
                            </a:gs>
                            <a:gs pos="100000">
                              <a:srgbClr val="FFB9B9"/>
                            </a:gs>
                          </a:gsLst>
                          <a:lin ang="8100000" scaled="1"/>
                          <a:tileRect/>
                        </a:gradFill>
                        <a:ln w="6350">
                          <a:solidFill>
                            <a:srgbClr val="FF474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35" name="Oval 34"/>
                        <p:cNvSpPr/>
                        <p:nvPr/>
                      </p:nvSpPr>
                      <p:spPr>
                        <a:xfrm>
                          <a:off x="5006341" y="4773110"/>
                          <a:ext cx="137159" cy="97691"/>
                        </a:xfrm>
                        <a:prstGeom prst="ellipse">
                          <a:avLst/>
                        </a:prstGeom>
                        <a:gradFill flip="none" rotWithShape="1">
                          <a:gsLst>
                            <a:gs pos="0">
                              <a:srgbClr val="FF0000"/>
                            </a:gs>
                            <a:gs pos="48000">
                              <a:srgbClr val="FF4747"/>
                            </a:gs>
                            <a:gs pos="100000">
                              <a:srgbClr val="FFB9B9"/>
                            </a:gs>
                          </a:gsLst>
                          <a:lin ang="16200000" scaled="1"/>
                          <a:tileRect/>
                        </a:gradFill>
                        <a:ln w="6350">
                          <a:solidFill>
                            <a:srgbClr val="FF474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</p:grpSp>
                <p:grpSp>
                  <p:nvGrpSpPr>
                    <p:cNvPr id="7" name="Group 6"/>
                    <p:cNvGrpSpPr/>
                    <p:nvPr/>
                  </p:nvGrpSpPr>
                  <p:grpSpPr>
                    <a:xfrm>
                      <a:off x="5674373" y="2226539"/>
                      <a:ext cx="2308857" cy="3299831"/>
                      <a:chOff x="5674373" y="2226539"/>
                      <a:chExt cx="2308857" cy="3299831"/>
                    </a:xfrm>
                  </p:grpSpPr>
                  <p:grpSp>
                    <p:nvGrpSpPr>
                      <p:cNvPr id="10" name="Group 9"/>
                      <p:cNvGrpSpPr/>
                      <p:nvPr/>
                    </p:nvGrpSpPr>
                    <p:grpSpPr>
                      <a:xfrm>
                        <a:off x="5675037" y="2226539"/>
                        <a:ext cx="2308193" cy="3299831"/>
                        <a:chOff x="760967" y="2175280"/>
                        <a:chExt cx="2308193" cy="3299831"/>
                      </a:xfrm>
                    </p:grpSpPr>
                    <p:sp>
                      <p:nvSpPr>
                        <p:cNvPr id="18" name="Round Same Side Corner Rectangle 17"/>
                        <p:cNvSpPr/>
                        <p:nvPr/>
                      </p:nvSpPr>
                      <p:spPr>
                        <a:xfrm>
                          <a:off x="854014" y="2175280"/>
                          <a:ext cx="2122099" cy="3069582"/>
                        </a:xfrm>
                        <a:prstGeom prst="round2SameRect">
                          <a:avLst>
                            <a:gd name="adj1" fmla="val 50000"/>
                            <a:gd name="adj2" fmla="val 0"/>
                          </a:avLst>
                        </a:prstGeom>
                        <a:noFill/>
                        <a:ln w="190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grpSp>
                      <p:nvGrpSpPr>
                        <p:cNvPr id="19" name="Group 18"/>
                        <p:cNvGrpSpPr/>
                        <p:nvPr/>
                      </p:nvGrpSpPr>
                      <p:grpSpPr>
                        <a:xfrm>
                          <a:off x="760967" y="4992613"/>
                          <a:ext cx="2308193" cy="482498"/>
                          <a:chOff x="760967" y="4992613"/>
                          <a:chExt cx="2308193" cy="482498"/>
                        </a:xfrm>
                      </p:grpSpPr>
                      <p:sp>
                        <p:nvSpPr>
                          <p:cNvPr id="27" name="Rectangle 26"/>
                          <p:cNvSpPr/>
                          <p:nvPr/>
                        </p:nvSpPr>
                        <p:spPr>
                          <a:xfrm>
                            <a:off x="1664898" y="5124091"/>
                            <a:ext cx="474453" cy="351020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28" name="Rectangle 27"/>
                          <p:cNvSpPr/>
                          <p:nvPr/>
                        </p:nvSpPr>
                        <p:spPr>
                          <a:xfrm>
                            <a:off x="760967" y="5158597"/>
                            <a:ext cx="1087850" cy="172529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50000"/>
                            </a:schemeClr>
                          </a:solidFill>
                          <a:ln w="12700">
                            <a:solidFill>
                              <a:srgbClr val="13120B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29" name="Rectangle 28"/>
                          <p:cNvSpPr/>
                          <p:nvPr/>
                        </p:nvSpPr>
                        <p:spPr>
                          <a:xfrm>
                            <a:off x="1940943" y="5158597"/>
                            <a:ext cx="1128217" cy="172529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50000"/>
                            </a:schemeClr>
                          </a:solidFill>
                          <a:ln w="12700">
                            <a:solidFill>
                              <a:srgbClr val="13120B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  <p:sp>
                        <p:nvSpPr>
                          <p:cNvPr id="30" name="Arc 29"/>
                          <p:cNvSpPr/>
                          <p:nvPr/>
                        </p:nvSpPr>
                        <p:spPr>
                          <a:xfrm>
                            <a:off x="1711192" y="4992613"/>
                            <a:ext cx="407742" cy="420358"/>
                          </a:xfrm>
                          <a:prstGeom prst="arc">
                            <a:avLst>
                              <a:gd name="adj1" fmla="val 12367847"/>
                              <a:gd name="adj2" fmla="val 20146432"/>
                            </a:avLst>
                          </a:prstGeom>
                          <a:ln w="19050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grpSp>
                      <p:nvGrpSpPr>
                        <p:cNvPr id="20" name="Group 19"/>
                        <p:cNvGrpSpPr>
                          <a:grpSpLocks noChangeAspect="1"/>
                        </p:cNvGrpSpPr>
                        <p:nvPr/>
                      </p:nvGrpSpPr>
                      <p:grpSpPr>
                        <a:xfrm rot="3332983">
                          <a:off x="2484204" y="2584710"/>
                          <a:ext cx="302851" cy="378869"/>
                          <a:chOff x="4930140" y="2941320"/>
                          <a:chExt cx="360000" cy="456230"/>
                        </a:xfrm>
                      </p:grpSpPr>
                      <p:cxnSp>
                        <p:nvCxnSpPr>
                          <p:cNvPr id="24" name="Straight Connector 23"/>
                          <p:cNvCxnSpPr/>
                          <p:nvPr/>
                        </p:nvCxnSpPr>
                        <p:spPr>
                          <a:xfrm>
                            <a:off x="4930140" y="2941320"/>
                            <a:ext cx="360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BBAE4B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5" name="Isosceles Triangle 24"/>
                          <p:cNvSpPr/>
                          <p:nvPr/>
                        </p:nvSpPr>
                        <p:spPr>
                          <a:xfrm rot="10800000">
                            <a:off x="5087280" y="2945589"/>
                            <a:ext cx="45719" cy="451961"/>
                          </a:xfrm>
                          <a:prstGeom prst="triangle">
                            <a:avLst/>
                          </a:prstGeom>
                          <a:solidFill>
                            <a:srgbClr val="BBAE4B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  <p:grpSp>
                      <p:nvGrpSpPr>
                        <p:cNvPr id="21" name="Group 20"/>
                        <p:cNvGrpSpPr>
                          <a:grpSpLocks noChangeAspect="1"/>
                        </p:cNvGrpSpPr>
                        <p:nvPr/>
                      </p:nvGrpSpPr>
                      <p:grpSpPr>
                        <a:xfrm rot="19434600">
                          <a:off x="1279520" y="2351248"/>
                          <a:ext cx="302851" cy="378869"/>
                          <a:chOff x="4930140" y="2941320"/>
                          <a:chExt cx="360000" cy="456230"/>
                        </a:xfrm>
                      </p:grpSpPr>
                      <p:cxnSp>
                        <p:nvCxnSpPr>
                          <p:cNvPr id="22" name="Straight Connector 21"/>
                          <p:cNvCxnSpPr/>
                          <p:nvPr/>
                        </p:nvCxnSpPr>
                        <p:spPr>
                          <a:xfrm>
                            <a:off x="4930140" y="2941320"/>
                            <a:ext cx="360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BBAE4B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3" name="Isosceles Triangle 22"/>
                          <p:cNvSpPr/>
                          <p:nvPr/>
                        </p:nvSpPr>
                        <p:spPr>
                          <a:xfrm rot="10800000">
                            <a:off x="5087280" y="2945589"/>
                            <a:ext cx="45719" cy="451961"/>
                          </a:xfrm>
                          <a:prstGeom prst="triangle">
                            <a:avLst/>
                          </a:prstGeom>
                          <a:solidFill>
                            <a:srgbClr val="BBAE4B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GB"/>
                          </a:p>
                        </p:txBody>
                      </p:sp>
                    </p:grpSp>
                  </p:grpSp>
                  <p:grpSp>
                    <p:nvGrpSpPr>
                      <p:cNvPr id="13" name="Group 12"/>
                      <p:cNvGrpSpPr/>
                      <p:nvPr/>
                    </p:nvGrpSpPr>
                    <p:grpSpPr>
                      <a:xfrm rot="19832225">
                        <a:off x="5674373" y="2815371"/>
                        <a:ext cx="2233211" cy="2080282"/>
                        <a:chOff x="8039308" y="4408628"/>
                        <a:chExt cx="2202469" cy="1841728"/>
                      </a:xfrm>
                    </p:grpSpPr>
                    <p:sp>
                      <p:nvSpPr>
                        <p:cNvPr id="15" name="Teardrop 14"/>
                        <p:cNvSpPr/>
                        <p:nvPr/>
                      </p:nvSpPr>
                      <p:spPr>
                        <a:xfrm rot="11242567">
                          <a:off x="8184381" y="4408628"/>
                          <a:ext cx="2057396" cy="1841728"/>
                        </a:xfrm>
                        <a:prstGeom prst="teardrop">
                          <a:avLst>
                            <a:gd name="adj" fmla="val 85423"/>
                          </a:avLst>
                        </a:prstGeom>
                        <a:gradFill flip="none" rotWithShape="1">
                          <a:gsLst>
                            <a:gs pos="0">
                              <a:srgbClr val="FF0000"/>
                            </a:gs>
                            <a:gs pos="48000">
                              <a:srgbClr val="FF4747"/>
                            </a:gs>
                            <a:gs pos="100000">
                              <a:srgbClr val="FFB9B9"/>
                            </a:gs>
                          </a:gsLst>
                          <a:lin ang="2700000" scaled="1"/>
                          <a:tileRect/>
                        </a:gradFill>
                        <a:ln w="6350">
                          <a:solidFill>
                            <a:srgbClr val="FF474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16" name="Isosceles Triangle 15"/>
                        <p:cNvSpPr/>
                        <p:nvPr/>
                      </p:nvSpPr>
                      <p:spPr>
                        <a:xfrm rot="2026135">
                          <a:off x="8039308" y="5982488"/>
                          <a:ext cx="237679" cy="203892"/>
                        </a:xfrm>
                        <a:prstGeom prst="triangle">
                          <a:avLst/>
                        </a:prstGeom>
                        <a:gradFill flip="none" rotWithShape="1">
                          <a:gsLst>
                            <a:gs pos="0">
                              <a:srgbClr val="FF0000"/>
                            </a:gs>
                            <a:gs pos="48000">
                              <a:srgbClr val="FF4747"/>
                            </a:gs>
                            <a:gs pos="100000">
                              <a:srgbClr val="FFB9B9"/>
                            </a:gs>
                          </a:gsLst>
                          <a:lin ang="8100000" scaled="1"/>
                          <a:tileRect/>
                        </a:gradFill>
                        <a:ln w="6350">
                          <a:solidFill>
                            <a:srgbClr val="FF474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17" name="Oval 16"/>
                        <p:cNvSpPr/>
                        <p:nvPr/>
                      </p:nvSpPr>
                      <p:spPr>
                        <a:xfrm>
                          <a:off x="8125424" y="5986981"/>
                          <a:ext cx="137159" cy="97691"/>
                        </a:xfrm>
                        <a:prstGeom prst="ellipse">
                          <a:avLst/>
                        </a:prstGeom>
                        <a:gradFill flip="none" rotWithShape="1">
                          <a:gsLst>
                            <a:gs pos="0">
                              <a:srgbClr val="FF0000"/>
                            </a:gs>
                            <a:gs pos="48000">
                              <a:srgbClr val="FF4747"/>
                            </a:gs>
                            <a:gs pos="100000">
                              <a:srgbClr val="FFB9B9"/>
                            </a:gs>
                          </a:gsLst>
                          <a:lin ang="16200000" scaled="1"/>
                          <a:tileRect/>
                        </a:gradFill>
                        <a:ln w="6350">
                          <a:solidFill>
                            <a:srgbClr val="FF474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14" name="Explosion 1 13"/>
                      <p:cNvSpPr/>
                      <p:nvPr/>
                    </p:nvSpPr>
                    <p:spPr>
                      <a:xfrm rot="2227639">
                        <a:off x="6940176" y="2646164"/>
                        <a:ext cx="863866" cy="768302"/>
                      </a:xfrm>
                      <a:prstGeom prst="irregularSeal1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C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8" name="Down Arrow 7"/>
                    <p:cNvSpPr/>
                    <p:nvPr/>
                  </p:nvSpPr>
                  <p:spPr>
                    <a:xfrm>
                      <a:off x="2323004" y="5503596"/>
                      <a:ext cx="290534" cy="348219"/>
                    </a:xfrm>
                    <a:prstGeom prst="downArrow">
                      <a:avLst>
                        <a:gd name="adj1" fmla="val 8431"/>
                        <a:gd name="adj2" fmla="val 50000"/>
                      </a:avLst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" name="Right Arrow 8"/>
                    <p:cNvSpPr/>
                    <p:nvPr/>
                  </p:nvSpPr>
                  <p:spPr>
                    <a:xfrm>
                      <a:off x="4413188" y="2925596"/>
                      <a:ext cx="486346" cy="1787479"/>
                    </a:xfrm>
                    <a:prstGeom prst="rightArrow">
                      <a:avLst/>
                    </a:prstGeom>
                    <a:solidFill>
                      <a:srgbClr val="C198E0"/>
                    </a:solidFill>
                    <a:ln w="9525">
                      <a:solidFill>
                        <a:srgbClr val="934BC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48" name="TextBox 47"/>
                  <p:cNvSpPr txBox="1"/>
                  <p:nvPr/>
                </p:nvSpPr>
                <p:spPr>
                  <a:xfrm rot="2142298">
                    <a:off x="6720350" y="2578644"/>
                    <a:ext cx="1143075" cy="3129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Pop</a:t>
                    </a:r>
                    <a:endParaRPr lang="en-GB" sz="1400" b="1" dirty="0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</p:grpSp>
            <p:sp>
              <p:nvSpPr>
                <p:cNvPr id="49" name="TextBox 48"/>
                <p:cNvSpPr txBox="1"/>
                <p:nvPr/>
              </p:nvSpPr>
              <p:spPr>
                <a:xfrm>
                  <a:off x="1551195" y="5662296"/>
                  <a:ext cx="163204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dirty="0" smtClean="0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Air pumped out</a:t>
                  </a:r>
                  <a:endParaRPr lang="en-GB" sz="1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307548" y="1969697"/>
                  <a:ext cx="146641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dirty="0" smtClean="0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Drawing pin</a:t>
                  </a:r>
                  <a:endParaRPr lang="en-GB" sz="1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</p:grpSp>
          <p:grpSp>
            <p:nvGrpSpPr>
              <p:cNvPr id="51" name="Group 50"/>
              <p:cNvGrpSpPr/>
              <p:nvPr/>
            </p:nvGrpSpPr>
            <p:grpSpPr>
              <a:xfrm>
                <a:off x="1396321" y="2108681"/>
                <a:ext cx="1498116" cy="565879"/>
                <a:chOff x="1403734" y="2269694"/>
                <a:chExt cx="1498116" cy="565879"/>
              </a:xfrm>
            </p:grpSpPr>
            <p:sp>
              <p:nvSpPr>
                <p:cNvPr id="52" name="Arc 51"/>
                <p:cNvSpPr/>
                <p:nvPr/>
              </p:nvSpPr>
              <p:spPr>
                <a:xfrm>
                  <a:off x="1999486" y="2301281"/>
                  <a:ext cx="819128" cy="468704"/>
                </a:xfrm>
                <a:prstGeom prst="arc">
                  <a:avLst>
                    <a:gd name="adj1" fmla="val 11839581"/>
                    <a:gd name="adj2" fmla="val 14348537"/>
                  </a:avLst>
                </a:prstGeom>
                <a:ln w="3175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53" name="Group 52"/>
                <p:cNvGrpSpPr/>
                <p:nvPr/>
              </p:nvGrpSpPr>
              <p:grpSpPr>
                <a:xfrm>
                  <a:off x="1403734" y="2269694"/>
                  <a:ext cx="1498116" cy="565879"/>
                  <a:chOff x="1403734" y="2269694"/>
                  <a:chExt cx="1498116" cy="565879"/>
                </a:xfrm>
              </p:grpSpPr>
              <p:sp>
                <p:nvSpPr>
                  <p:cNvPr id="54" name="Arc 53"/>
                  <p:cNvSpPr/>
                  <p:nvPr/>
                </p:nvSpPr>
                <p:spPr>
                  <a:xfrm>
                    <a:off x="2082722" y="2366869"/>
                    <a:ext cx="819128" cy="468704"/>
                  </a:xfrm>
                  <a:prstGeom prst="arc">
                    <a:avLst>
                      <a:gd name="adj1" fmla="val 11839581"/>
                      <a:gd name="adj2" fmla="val 14348537"/>
                    </a:avLst>
                  </a:prstGeom>
                  <a:ln w="31750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" name="Arc 54"/>
                  <p:cNvSpPr/>
                  <p:nvPr/>
                </p:nvSpPr>
                <p:spPr>
                  <a:xfrm>
                    <a:off x="1509981" y="2269694"/>
                    <a:ext cx="819128" cy="468704"/>
                  </a:xfrm>
                  <a:prstGeom prst="arc">
                    <a:avLst>
                      <a:gd name="adj1" fmla="val 19292513"/>
                      <a:gd name="adj2" fmla="val 21006313"/>
                    </a:avLst>
                  </a:prstGeom>
                  <a:ln w="31750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" name="Arc 55"/>
                  <p:cNvSpPr/>
                  <p:nvPr/>
                </p:nvSpPr>
                <p:spPr>
                  <a:xfrm>
                    <a:off x="1403734" y="2316473"/>
                    <a:ext cx="819128" cy="468704"/>
                  </a:xfrm>
                  <a:prstGeom prst="arc">
                    <a:avLst>
                      <a:gd name="adj1" fmla="val 19292513"/>
                      <a:gd name="adj2" fmla="val 21006313"/>
                    </a:avLst>
                  </a:prstGeom>
                  <a:ln w="31750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57" name="Group 56"/>
              <p:cNvGrpSpPr/>
              <p:nvPr/>
            </p:nvGrpSpPr>
            <p:grpSpPr>
              <a:xfrm>
                <a:off x="5748813" y="2103993"/>
                <a:ext cx="1498116" cy="565879"/>
                <a:chOff x="1403734" y="2269694"/>
                <a:chExt cx="1498116" cy="565879"/>
              </a:xfrm>
            </p:grpSpPr>
            <p:sp>
              <p:nvSpPr>
                <p:cNvPr id="58" name="Arc 57"/>
                <p:cNvSpPr/>
                <p:nvPr/>
              </p:nvSpPr>
              <p:spPr>
                <a:xfrm>
                  <a:off x="1999486" y="2301281"/>
                  <a:ext cx="819128" cy="468704"/>
                </a:xfrm>
                <a:prstGeom prst="arc">
                  <a:avLst>
                    <a:gd name="adj1" fmla="val 11839581"/>
                    <a:gd name="adj2" fmla="val 14348537"/>
                  </a:avLst>
                </a:prstGeom>
                <a:ln w="3175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59" name="Group 58"/>
                <p:cNvGrpSpPr/>
                <p:nvPr/>
              </p:nvGrpSpPr>
              <p:grpSpPr>
                <a:xfrm>
                  <a:off x="1403734" y="2269694"/>
                  <a:ext cx="1498116" cy="565879"/>
                  <a:chOff x="1403734" y="2269694"/>
                  <a:chExt cx="1498116" cy="565879"/>
                </a:xfrm>
              </p:grpSpPr>
              <p:sp>
                <p:nvSpPr>
                  <p:cNvPr id="60" name="Arc 59"/>
                  <p:cNvSpPr/>
                  <p:nvPr/>
                </p:nvSpPr>
                <p:spPr>
                  <a:xfrm>
                    <a:off x="2082722" y="2366869"/>
                    <a:ext cx="819128" cy="468704"/>
                  </a:xfrm>
                  <a:prstGeom prst="arc">
                    <a:avLst>
                      <a:gd name="adj1" fmla="val 11839581"/>
                      <a:gd name="adj2" fmla="val 14348537"/>
                    </a:avLst>
                  </a:prstGeom>
                  <a:ln w="31750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" name="Arc 60"/>
                  <p:cNvSpPr/>
                  <p:nvPr/>
                </p:nvSpPr>
                <p:spPr>
                  <a:xfrm>
                    <a:off x="1509981" y="2269694"/>
                    <a:ext cx="819128" cy="468704"/>
                  </a:xfrm>
                  <a:prstGeom prst="arc">
                    <a:avLst>
                      <a:gd name="adj1" fmla="val 19292513"/>
                      <a:gd name="adj2" fmla="val 21006313"/>
                    </a:avLst>
                  </a:prstGeom>
                  <a:ln w="31750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2" name="Arc 61"/>
                  <p:cNvSpPr/>
                  <p:nvPr/>
                </p:nvSpPr>
                <p:spPr>
                  <a:xfrm>
                    <a:off x="1403734" y="2316473"/>
                    <a:ext cx="819128" cy="468704"/>
                  </a:xfrm>
                  <a:prstGeom prst="arc">
                    <a:avLst>
                      <a:gd name="adj1" fmla="val 19292513"/>
                      <a:gd name="adj2" fmla="val 21006313"/>
                    </a:avLst>
                  </a:prstGeom>
                  <a:ln w="31750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</p:grpSp>
        <p:sp>
          <p:nvSpPr>
            <p:cNvPr id="64" name="TextBox 63"/>
            <p:cNvSpPr txBox="1"/>
            <p:nvPr/>
          </p:nvSpPr>
          <p:spPr>
            <a:xfrm>
              <a:off x="2027321" y="4062325"/>
              <a:ext cx="11825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Balloon grows</a:t>
              </a:r>
              <a:endPara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Balloon pop!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517585" y="1346205"/>
            <a:ext cx="4606506" cy="199221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</a:t>
            </a:r>
          </a:p>
          <a:p>
            <a:r>
              <a:rPr lang="en-GB" dirty="0"/>
              <a:t>What do you think you will hear when the balloon pops?</a:t>
            </a:r>
            <a:endParaRPr lang="en-GB" dirty="0"/>
          </a:p>
        </p:txBody>
      </p:sp>
      <p:sp>
        <p:nvSpPr>
          <p:cNvPr id="5" name="Text Placeholder 16"/>
          <p:cNvSpPr txBox="1">
            <a:spLocks/>
          </p:cNvSpPr>
          <p:nvPr/>
        </p:nvSpPr>
        <p:spPr>
          <a:xfrm>
            <a:off x="517584" y="3663835"/>
            <a:ext cx="3959525" cy="1992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  <a:p>
            <a:r>
              <a:rPr lang="en-GB" dirty="0"/>
              <a:t>Explain why you think you will hear this.</a:t>
            </a:r>
            <a:endParaRPr lang="en-GB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011" y="1199839"/>
            <a:ext cx="3112703" cy="427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64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45638"/>
            <a:ext cx="9144000" cy="621236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Balloon pop!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517585" y="2191109"/>
            <a:ext cx="4022826" cy="158726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Observe</a:t>
            </a:r>
          </a:p>
          <a:p>
            <a:r>
              <a:rPr lang="en-GB" dirty="0"/>
              <a:t>Describe what you hear when the balloon pops.</a:t>
            </a:r>
            <a:endParaRPr lang="en-GB" dirty="0"/>
          </a:p>
        </p:txBody>
      </p:sp>
      <p:sp>
        <p:nvSpPr>
          <p:cNvPr id="5" name="Text Placeholder 16"/>
          <p:cNvSpPr txBox="1">
            <a:spLocks/>
          </p:cNvSpPr>
          <p:nvPr/>
        </p:nvSpPr>
        <p:spPr>
          <a:xfrm>
            <a:off x="517585" y="3852654"/>
            <a:ext cx="4416727" cy="179295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  <a:p>
            <a:r>
              <a:rPr lang="en-GB" dirty="0"/>
              <a:t>Were your prediction and explanation correct?</a:t>
            </a:r>
          </a:p>
          <a:p>
            <a:r>
              <a:rPr lang="en-GB" dirty="0"/>
              <a:t>If not, can you explain what you observed?</a:t>
            </a:r>
            <a:endParaRPr lang="en-GB" dirty="0"/>
          </a:p>
        </p:txBody>
      </p:sp>
      <p:sp>
        <p:nvSpPr>
          <p:cNvPr id="18" name="Text Placeholder 16"/>
          <p:cNvSpPr txBox="1">
            <a:spLocks/>
          </p:cNvSpPr>
          <p:nvPr/>
        </p:nvSpPr>
        <p:spPr>
          <a:xfrm>
            <a:off x="531392" y="1043797"/>
            <a:ext cx="5080959" cy="749153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GB" b="1" dirty="0"/>
              <a:t>Now watch (and listen) to the demonstration</a:t>
            </a: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011" y="2191109"/>
            <a:ext cx="2391307" cy="328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4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7</TotalTime>
  <Words>99</Words>
  <Application>Microsoft Office PowerPoint</Application>
  <PresentationFormat>On-screen Show 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2019-04-09T13:57:26Z</dcterms:created>
  <dcterms:modified xsi:type="dcterms:W3CDTF">2019-04-09T14:05:24Z</dcterms:modified>
</cp:coreProperties>
</file>